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8" r:id="rId3"/>
    <p:sldId id="259" r:id="rId4"/>
    <p:sldId id="333" r:id="rId5"/>
    <p:sldId id="334" r:id="rId6"/>
    <p:sldId id="320" r:id="rId7"/>
    <p:sldId id="335" r:id="rId8"/>
    <p:sldId id="336" r:id="rId9"/>
    <p:sldId id="337" r:id="rId10"/>
    <p:sldId id="338" r:id="rId11"/>
    <p:sldId id="339" r:id="rId12"/>
    <p:sldId id="340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92" autoAdjust="0"/>
    <p:restoredTop sz="94660"/>
  </p:normalViewPr>
  <p:slideViewPr>
    <p:cSldViewPr>
      <p:cViewPr varScale="1">
        <p:scale>
          <a:sx n="96" d="100"/>
          <a:sy n="96" d="100"/>
        </p:scale>
        <p:origin x="76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4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12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17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15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5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8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1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Box-and-Whisker Plots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12 Lesson 4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 </a:t>
            </a:r>
            <a:r>
              <a:rPr lang="en-US" sz="2400" dirty="0"/>
              <a:t>Solve a problem involving box-and-whisker plots.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Box and Whisker Plots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00" y="97155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distribution of the student's Scores in a Statistics Examination. Draw a box and whisker plots. 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381000" y="1885950"/>
          <a:ext cx="2489200" cy="2743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1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x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Frequency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10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7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11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12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20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20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24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12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33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5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Total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56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962400" y="1962150"/>
            <a:ext cx="510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Add the frequency by ascending order up to the total frequency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19400" y="2248806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7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86748" y="2618922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19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86748" y="3018066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39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83112" y="340995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51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768598" y="379458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56</a:t>
            </a:r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</a:t>
            </a:r>
            <a:r>
              <a:rPr lang="en-US" sz="2400" dirty="0"/>
              <a:t>Solve a problem involving box-and-whisker plots.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Box and Whisker Plots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00" y="97155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distribution of the student's Scores in a Statistics Examination. Draw a box and whisker plots. 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381000" y="1885951"/>
          <a:ext cx="3048000" cy="28955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5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64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61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x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Frequency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2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10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7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2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11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12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cs typeface="Times New Roman"/>
                        </a:rPr>
                        <a:t>19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32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20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20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cs typeface="Times New Roman"/>
                        </a:rPr>
                        <a:t>39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32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24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12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cs typeface="Times New Roman"/>
                        </a:rPr>
                        <a:t>51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32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33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5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cs typeface="Times New Roman"/>
                        </a:rPr>
                        <a:t>56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32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Total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56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37570" name="Object 2"/>
          <p:cNvGraphicFramePr>
            <a:graphicFrameLocks noChangeAspect="1"/>
          </p:cNvGraphicFramePr>
          <p:nvPr/>
        </p:nvGraphicFramePr>
        <p:xfrm>
          <a:off x="4238172" y="1810959"/>
          <a:ext cx="1905000" cy="937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73" name="Equation" r:id="rId5" imgW="799920" imgH="393480" progId="Equation.DSMT4">
                  <p:embed/>
                </p:oleObj>
              </mc:Choice>
              <mc:Fallback>
                <p:oleObj name="Equation" r:id="rId5" imgW="799920" imgH="393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8172" y="1810959"/>
                        <a:ext cx="1905000" cy="9373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7571" name="Object 3"/>
          <p:cNvGraphicFramePr>
            <a:graphicFrameLocks noChangeAspect="1"/>
          </p:cNvGraphicFramePr>
          <p:nvPr/>
        </p:nvGraphicFramePr>
        <p:xfrm>
          <a:off x="4191000" y="2800350"/>
          <a:ext cx="2271720" cy="8802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74" name="Equation" r:id="rId7" imgW="1015920" imgH="393480" progId="Equation.DSMT4">
                  <p:embed/>
                </p:oleObj>
              </mc:Choice>
              <mc:Fallback>
                <p:oleObj name="Equation" r:id="rId7" imgW="1015920" imgH="393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2800350"/>
                        <a:ext cx="2271720" cy="8802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7572" name="Object 4"/>
          <p:cNvGraphicFramePr>
            <a:graphicFrameLocks noChangeAspect="1"/>
          </p:cNvGraphicFramePr>
          <p:nvPr/>
        </p:nvGraphicFramePr>
        <p:xfrm>
          <a:off x="4267199" y="3790950"/>
          <a:ext cx="2136057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75" name="Equation" r:id="rId9" imgW="1002960" imgH="393480" progId="Equation.DSMT4">
                  <p:embed/>
                </p:oleObj>
              </mc:Choice>
              <mc:Fallback>
                <p:oleObj name="Equation" r:id="rId9" imgW="1002960" imgH="3934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199" y="3790950"/>
                        <a:ext cx="2136057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685800" y="2800350"/>
            <a:ext cx="2514600" cy="381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85800" y="3228522"/>
            <a:ext cx="25146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85800" y="3653064"/>
            <a:ext cx="2514600" cy="381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6477000" y="203835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14</a:t>
            </a:r>
            <a:r>
              <a:rPr lang="en-US" baseline="30000" dirty="0"/>
              <a:t>th</a:t>
            </a:r>
            <a:r>
              <a:rPr lang="en-US" dirty="0"/>
              <a:t> score is 11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53200" y="302895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28</a:t>
            </a:r>
            <a:r>
              <a:rPr lang="en-US" baseline="30000" dirty="0"/>
              <a:t>th</a:t>
            </a:r>
            <a:r>
              <a:rPr lang="en-US" dirty="0"/>
              <a:t> score is 20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53200" y="394335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42</a:t>
            </a:r>
            <a:r>
              <a:rPr lang="en-US" baseline="30000" dirty="0"/>
              <a:t>th</a:t>
            </a:r>
            <a:r>
              <a:rPr lang="en-US" dirty="0"/>
              <a:t> score is 24</a:t>
            </a:r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7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37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37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 animBg="1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 </a:t>
            </a:r>
            <a:r>
              <a:rPr lang="en-US" sz="2400" dirty="0"/>
              <a:t>Solve a problem involving box-and-whisker plots.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Box and Whisker P</a:t>
            </a:r>
            <a:r>
              <a:rPr lang="en-US" sz="1700" b="1" dirty="0">
                <a:latin typeface="Cambria" panose="02040503050406030204" pitchFamily="18" charset="0"/>
                <a:ea typeface="+mj-ea"/>
                <a:cs typeface="+mj-cs"/>
              </a:rPr>
              <a:t>lots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97155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distribution of the student's Scores in a Statistics Examination. Draw a box and whisker plots. </a:t>
            </a:r>
          </a:p>
        </p:txBody>
      </p:sp>
      <p:graphicFrame>
        <p:nvGraphicFramePr>
          <p:cNvPr id="237570" name="Object 2"/>
          <p:cNvGraphicFramePr>
            <a:graphicFrameLocks noChangeAspect="1"/>
          </p:cNvGraphicFramePr>
          <p:nvPr/>
        </p:nvGraphicFramePr>
        <p:xfrm>
          <a:off x="762000" y="1867806"/>
          <a:ext cx="1905000" cy="937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97" name="Equation" r:id="rId5" imgW="799920" imgH="393480" progId="Equation.DSMT4">
                  <p:embed/>
                </p:oleObj>
              </mc:Choice>
              <mc:Fallback>
                <p:oleObj name="Equation" r:id="rId5" imgW="799920" imgH="3934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867806"/>
                        <a:ext cx="1905000" cy="9373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7571" name="Object 3"/>
          <p:cNvGraphicFramePr>
            <a:graphicFrameLocks noChangeAspect="1"/>
          </p:cNvGraphicFramePr>
          <p:nvPr/>
        </p:nvGraphicFramePr>
        <p:xfrm>
          <a:off x="3200400" y="1871436"/>
          <a:ext cx="2271720" cy="8802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98" name="Equation" r:id="rId7" imgW="1015920" imgH="393480" progId="Equation.DSMT4">
                  <p:embed/>
                </p:oleObj>
              </mc:Choice>
              <mc:Fallback>
                <p:oleObj name="Equation" r:id="rId7" imgW="1015920" imgH="3934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1871436"/>
                        <a:ext cx="2271720" cy="8802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7572" name="Object 4"/>
          <p:cNvGraphicFramePr>
            <a:graphicFrameLocks noChangeAspect="1"/>
          </p:cNvGraphicFramePr>
          <p:nvPr/>
        </p:nvGraphicFramePr>
        <p:xfrm>
          <a:off x="5867400" y="1885950"/>
          <a:ext cx="2136057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99" name="Equation" r:id="rId9" imgW="1002960" imgH="393480" progId="Equation.DSMT4">
                  <p:embed/>
                </p:oleObj>
              </mc:Choice>
              <mc:Fallback>
                <p:oleObj name="Equation" r:id="rId9" imgW="1002960" imgH="39348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1885950"/>
                        <a:ext cx="2136057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533400" y="280035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14</a:t>
            </a:r>
            <a:r>
              <a:rPr lang="en-US" baseline="30000" dirty="0"/>
              <a:t>th</a:t>
            </a:r>
            <a:r>
              <a:rPr lang="en-US" dirty="0"/>
              <a:t> score is 11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276600" y="280035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28</a:t>
            </a:r>
            <a:r>
              <a:rPr lang="en-US" baseline="30000" dirty="0"/>
              <a:t>th</a:t>
            </a:r>
            <a:r>
              <a:rPr lang="en-US" dirty="0"/>
              <a:t> score is 20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67400" y="280035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42</a:t>
            </a:r>
            <a:r>
              <a:rPr lang="en-US" baseline="30000" dirty="0"/>
              <a:t>th</a:t>
            </a:r>
            <a:r>
              <a:rPr lang="en-US" dirty="0"/>
              <a:t> score is 24</a:t>
            </a:r>
          </a:p>
        </p:txBody>
      </p:sp>
      <p:grpSp>
        <p:nvGrpSpPr>
          <p:cNvPr id="238598" name="Group 6"/>
          <p:cNvGrpSpPr>
            <a:grpSpLocks/>
          </p:cNvGrpSpPr>
          <p:nvPr/>
        </p:nvGrpSpPr>
        <p:grpSpPr bwMode="auto">
          <a:xfrm>
            <a:off x="914400" y="4293680"/>
            <a:ext cx="6629400" cy="564070"/>
            <a:chOff x="832" y="2391"/>
            <a:chExt cx="6421" cy="489"/>
          </a:xfrm>
        </p:grpSpPr>
        <p:cxnSp>
          <p:nvCxnSpPr>
            <p:cNvPr id="238599" name="AutoShape 7"/>
            <p:cNvCxnSpPr>
              <a:cxnSpLocks noChangeShapeType="1"/>
            </p:cNvCxnSpPr>
            <p:nvPr/>
          </p:nvCxnSpPr>
          <p:spPr bwMode="auto">
            <a:xfrm>
              <a:off x="832" y="2391"/>
              <a:ext cx="6421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238600" name="Text Box 8"/>
            <p:cNvSpPr txBox="1">
              <a:spLocks noChangeArrowheads="1"/>
            </p:cNvSpPr>
            <p:nvPr/>
          </p:nvSpPr>
          <p:spPr bwMode="auto">
            <a:xfrm>
              <a:off x="1157" y="2457"/>
              <a:ext cx="5641" cy="42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10     12    14    16    18    20    22    24    26    28    30    32    34</a:t>
              </a:r>
              <a:endParaRPr kumimoji="0" 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371600" y="3562350"/>
            <a:ext cx="5181600" cy="365665"/>
            <a:chOff x="1371600" y="3562350"/>
            <a:chExt cx="5181600" cy="365665"/>
          </a:xfrm>
        </p:grpSpPr>
        <p:cxnSp>
          <p:nvCxnSpPr>
            <p:cNvPr id="238602" name="AutoShape 10"/>
            <p:cNvCxnSpPr>
              <a:cxnSpLocks noChangeShapeType="1"/>
            </p:cNvCxnSpPr>
            <p:nvPr/>
          </p:nvCxnSpPr>
          <p:spPr bwMode="auto">
            <a:xfrm>
              <a:off x="1371600" y="3714614"/>
              <a:ext cx="5181600" cy="1499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grpSp>
          <p:nvGrpSpPr>
            <p:cNvPr id="238603" name="Group 11"/>
            <p:cNvGrpSpPr>
              <a:grpSpLocks/>
            </p:cNvGrpSpPr>
            <p:nvPr/>
          </p:nvGrpSpPr>
          <p:grpSpPr bwMode="auto">
            <a:xfrm>
              <a:off x="1700431" y="3562350"/>
              <a:ext cx="2947769" cy="365665"/>
              <a:chOff x="3303" y="10027"/>
              <a:chExt cx="2787" cy="317"/>
            </a:xfrm>
          </p:grpSpPr>
          <p:sp>
            <p:nvSpPr>
              <p:cNvPr id="238604" name="Rectangle 12"/>
              <p:cNvSpPr>
                <a:spLocks noChangeArrowheads="1"/>
              </p:cNvSpPr>
              <p:nvPr/>
            </p:nvSpPr>
            <p:spPr bwMode="auto">
              <a:xfrm>
                <a:off x="3303" y="10027"/>
                <a:ext cx="1984" cy="317"/>
              </a:xfrm>
              <a:prstGeom prst="rect">
                <a:avLst/>
              </a:prstGeom>
              <a:solidFill>
                <a:srgbClr val="95B3D7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605" name="Rectangle 13"/>
              <p:cNvSpPr>
                <a:spLocks noChangeArrowheads="1"/>
              </p:cNvSpPr>
              <p:nvPr/>
            </p:nvSpPr>
            <p:spPr bwMode="auto">
              <a:xfrm>
                <a:off x="5215" y="10027"/>
                <a:ext cx="875" cy="317"/>
              </a:xfrm>
              <a:prstGeom prst="rect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8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lvl="0" algn="l">
              <a:defRPr/>
            </a:pPr>
            <a:r>
              <a:rPr lang="en-US" sz="1700" b="1" dirty="0">
                <a:latin typeface="Cambria" panose="02040503050406030204" pitchFamily="18" charset="0"/>
              </a:rPr>
              <a:t>Box-and-Whisker Plots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 Present and analyze data by using box-and-whiskers plots.</a:t>
            </a:r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Quartile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Median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err="1"/>
              <a:t>Boxplots</a:t>
            </a:r>
            <a:endParaRPr lang="en-US" sz="2400" dirty="0"/>
          </a:p>
          <a:p>
            <a:pPr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070C0"/>
                </a:solidFill>
              </a:rPr>
              <a:t>Boxplots</a:t>
            </a:r>
            <a:r>
              <a:rPr lang="en-US" sz="2400" b="1" dirty="0">
                <a:solidFill>
                  <a:srgbClr val="0070C0"/>
                </a:solidFill>
              </a:rPr>
              <a:t> (or box-and-whisker and diagram)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Box-and-Whisker Plots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971550"/>
            <a:ext cx="8305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/>
              <a:t> 	</a:t>
            </a:r>
            <a:r>
              <a:rPr lang="en-US" sz="2800" dirty="0" err="1"/>
              <a:t>Boxplots</a:t>
            </a:r>
            <a:r>
              <a:rPr lang="en-US" sz="2800" dirty="0"/>
              <a:t> are graphs that are useful for revealing central tendency, and spread of data, the distribution of the data, and the presence of outliers (extreme scores). 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	To construct a </a:t>
            </a:r>
            <a:r>
              <a:rPr lang="en-US" sz="2800" dirty="0" err="1"/>
              <a:t>boxplot</a:t>
            </a:r>
            <a:r>
              <a:rPr lang="en-US" sz="2800" dirty="0"/>
              <a:t> requires that we obtain the minimum of score of the first quarter, the median or second quarter, the third quarter and the maximum score.</a:t>
            </a:r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070C0"/>
                </a:solidFill>
              </a:rPr>
              <a:t>Boxplots</a:t>
            </a:r>
            <a:r>
              <a:rPr lang="en-US" sz="2400" b="1" dirty="0">
                <a:solidFill>
                  <a:srgbClr val="0070C0"/>
                </a:solidFill>
              </a:rPr>
              <a:t> (or box-and-whisker and diagram)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Box-and-Whisker Plots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971550"/>
            <a:ext cx="8305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 	</a:t>
            </a:r>
            <a:r>
              <a:rPr lang="en-US" sz="2000" dirty="0"/>
              <a:t>	</a:t>
            </a:r>
            <a:r>
              <a:rPr lang="en-US" sz="2800" dirty="0"/>
              <a:t>The Median is used to reveal the central tendency and the quartiles are used to reveal the spread of the distribution.</a:t>
            </a:r>
          </a:p>
          <a:p>
            <a:endParaRPr lang="en-US" sz="2800" dirty="0"/>
          </a:p>
          <a:p>
            <a:r>
              <a:rPr lang="en-US" sz="2800" b="1" dirty="0"/>
              <a:t>	</a:t>
            </a:r>
            <a:r>
              <a:rPr lang="en-US" sz="2800" dirty="0" err="1"/>
              <a:t>Boxplots</a:t>
            </a:r>
            <a:r>
              <a:rPr lang="en-US" sz="2800" dirty="0"/>
              <a:t> don't show detailed information unlike other graph. However, </a:t>
            </a:r>
            <a:r>
              <a:rPr lang="en-US" sz="2800" dirty="0" err="1"/>
              <a:t>boxplots</a:t>
            </a:r>
            <a:r>
              <a:rPr lang="en-US" sz="2800" dirty="0"/>
              <a:t> are useful when comparing two or more data sets.</a:t>
            </a:r>
          </a:p>
          <a:p>
            <a:pPr algn="just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Quartiles of Ungroup Data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Box-and-Whisker Plots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971550"/>
            <a:ext cx="8305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 </a:t>
            </a:r>
            <a:r>
              <a:rPr lang="en-US" sz="2400" dirty="0"/>
              <a:t>Quartiles divide a distribution into four equal parts.</a:t>
            </a:r>
          </a:p>
          <a:p>
            <a:endParaRPr lang="en-US" sz="2400" dirty="0"/>
          </a:p>
          <a:p>
            <a:r>
              <a:rPr lang="en-US" sz="2400" dirty="0"/>
              <a:t>Q₃ is the 3rd quartile.		</a:t>
            </a:r>
          </a:p>
          <a:p>
            <a:endParaRPr lang="en-US" sz="2400" dirty="0"/>
          </a:p>
          <a:p>
            <a:r>
              <a:rPr lang="en-US" sz="2400" dirty="0"/>
              <a:t>This means that 75% of the observations lie below this value.</a:t>
            </a:r>
          </a:p>
          <a:p>
            <a:endParaRPr lang="en-US" sz="2400" dirty="0"/>
          </a:p>
          <a:p>
            <a:r>
              <a:rPr lang="en-US" sz="2400" dirty="0"/>
              <a:t>Q₂ is the 2nd quartile.		</a:t>
            </a:r>
          </a:p>
          <a:p>
            <a:endParaRPr lang="en-US" sz="2400" dirty="0"/>
          </a:p>
          <a:p>
            <a:r>
              <a:rPr lang="en-US" sz="2400" dirty="0"/>
              <a:t>Q₁ is the 1st quartile.		</a:t>
            </a:r>
          </a:p>
        </p:txBody>
      </p:sp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3581399" y="1504950"/>
          <a:ext cx="1216742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53" name="Equation" r:id="rId5" imgW="571320" imgH="393480" progId="Equation.DSMT4">
                  <p:embed/>
                </p:oleObj>
              </mc:Choice>
              <mc:Fallback>
                <p:oleObj name="Equation" r:id="rId5" imgW="571320" imgH="393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399" y="1504950"/>
                        <a:ext cx="1216742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1" name="Object 3"/>
          <p:cNvGraphicFramePr>
            <a:graphicFrameLocks noChangeAspect="1"/>
          </p:cNvGraphicFramePr>
          <p:nvPr/>
        </p:nvGraphicFramePr>
        <p:xfrm>
          <a:off x="3581400" y="2876550"/>
          <a:ext cx="1219200" cy="821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54" name="Equation" r:id="rId7" imgW="583920" imgH="393480" progId="Equation.DSMT4">
                  <p:embed/>
                </p:oleObj>
              </mc:Choice>
              <mc:Fallback>
                <p:oleObj name="Equation" r:id="rId7" imgW="583920" imgH="393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876550"/>
                        <a:ext cx="1219200" cy="8216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2" name="Object 4"/>
          <p:cNvGraphicFramePr>
            <a:graphicFrameLocks noChangeAspect="1"/>
          </p:cNvGraphicFramePr>
          <p:nvPr/>
        </p:nvGraphicFramePr>
        <p:xfrm>
          <a:off x="3581400" y="3943349"/>
          <a:ext cx="1066800" cy="8479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55" name="Equation" r:id="rId9" imgW="495000" imgH="393480" progId="Equation.DSMT4">
                  <p:embed/>
                </p:oleObj>
              </mc:Choice>
              <mc:Fallback>
                <p:oleObj name="Equation" r:id="rId9" imgW="495000" imgH="3934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3943349"/>
                        <a:ext cx="1066800" cy="8479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 </a:t>
            </a:r>
            <a:r>
              <a:rPr lang="en-US" sz="2400" dirty="0"/>
              <a:t>Solve a problem involving box-and-whisker plots.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Box and Whisker Plots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971550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following data are scores 1st year students of class S in the science quiz. Draw a box-and-whisker plots</a:t>
            </a:r>
          </a:p>
          <a:p>
            <a:r>
              <a:rPr lang="en-US" sz="2400" dirty="0"/>
              <a:t>12, 11, 13, 14, 15,17,12,10,15,16 and 15</a:t>
            </a:r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 </a:t>
            </a:r>
            <a:r>
              <a:rPr lang="en-US" sz="2400" dirty="0"/>
              <a:t>Solve a problem involving box-and-whisker plots.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Box and Whisker Plots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971550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following data are scores 1st year students of class S in the science quiz. Draw a box-and-whisker plots</a:t>
            </a:r>
          </a:p>
          <a:p>
            <a:r>
              <a:rPr lang="en-US" sz="2400" dirty="0"/>
              <a:t>12, 11, 13, 14, 15,17,12,10,15,16 and 15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2114550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Solution: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" y="2647950"/>
            <a:ext cx="48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Number of frequencies: 11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Arrange the data from ascending: 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10, 11, 12, 12, 13, 14, 15, 15, 15, 16, 17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0163" name="Object 3"/>
          <p:cNvGraphicFramePr>
            <a:graphicFrameLocks noChangeAspect="1"/>
          </p:cNvGraphicFramePr>
          <p:nvPr/>
        </p:nvGraphicFramePr>
        <p:xfrm>
          <a:off x="2743200" y="3790950"/>
          <a:ext cx="2661265" cy="8418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66" name="Equation" r:id="rId5" imgW="1244520" imgH="393480" progId="Equation.DSMT4">
                  <p:embed/>
                </p:oleObj>
              </mc:Choice>
              <mc:Fallback>
                <p:oleObj name="Equation" r:id="rId5" imgW="1244520" imgH="393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3790950"/>
                        <a:ext cx="2661265" cy="8418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0164" name="Object 4"/>
          <p:cNvGraphicFramePr>
            <a:graphicFrameLocks noChangeAspect="1"/>
          </p:cNvGraphicFramePr>
          <p:nvPr/>
        </p:nvGraphicFramePr>
        <p:xfrm>
          <a:off x="228600" y="3790950"/>
          <a:ext cx="2163097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67" name="Equation" r:id="rId7" imgW="1117440" imgH="393480" progId="Equation.DSMT4">
                  <p:embed/>
                </p:oleObj>
              </mc:Choice>
              <mc:Fallback>
                <p:oleObj name="Equation" r:id="rId7" imgW="1117440" imgH="3934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790950"/>
                        <a:ext cx="2163097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0165" name="Object 5"/>
          <p:cNvGraphicFramePr>
            <a:graphicFrameLocks noChangeAspect="1"/>
          </p:cNvGraphicFramePr>
          <p:nvPr/>
        </p:nvGraphicFramePr>
        <p:xfrm>
          <a:off x="5638800" y="3794580"/>
          <a:ext cx="2590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68" name="Equation" r:id="rId9" imgW="1295280" imgH="393480" progId="Equation.DSMT4">
                  <p:embed/>
                </p:oleObj>
              </mc:Choice>
              <mc:Fallback>
                <p:oleObj name="Equation" r:id="rId9" imgW="1295280" imgH="3934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3794580"/>
                        <a:ext cx="2590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20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20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20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 </a:t>
            </a:r>
            <a:r>
              <a:rPr lang="en-US" sz="2400" dirty="0"/>
              <a:t>Solve a problem involving box-and-whisker plots.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Box and Whisker Plots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971550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following data are scores 1st year students of class S in the science quiz. Draw a box-and-whisker plots</a:t>
            </a:r>
          </a:p>
          <a:p>
            <a:r>
              <a:rPr lang="en-US" sz="2400" dirty="0"/>
              <a:t>12, 11, 13, 14, 15,17,12,10,15,16 and 15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33600" y="3105150"/>
            <a:ext cx="48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10, 11, 12, 12, 13, 14, 15, 15, 15, 16, 17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Object 3"/>
          <p:cNvGraphicFramePr>
            <a:graphicFrameLocks noChangeAspect="1"/>
          </p:cNvGraphicFramePr>
          <p:nvPr/>
        </p:nvGraphicFramePr>
        <p:xfrm>
          <a:off x="2819400" y="2266950"/>
          <a:ext cx="2661265" cy="8418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37" name="Equation" r:id="rId5" imgW="1244520" imgH="393480" progId="Equation.DSMT4">
                  <p:embed/>
                </p:oleObj>
              </mc:Choice>
              <mc:Fallback>
                <p:oleObj name="Equation" r:id="rId5" imgW="1244520" imgH="3934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266950"/>
                        <a:ext cx="2661265" cy="8418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5"/>
          <p:cNvGraphicFramePr>
            <a:graphicFrameLocks noChangeAspect="1"/>
          </p:cNvGraphicFramePr>
          <p:nvPr/>
        </p:nvGraphicFramePr>
        <p:xfrm>
          <a:off x="5715000" y="2270580"/>
          <a:ext cx="2590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38" name="Equation" r:id="rId7" imgW="1295280" imgH="393480" progId="Equation.DSMT4">
                  <p:embed/>
                </p:oleObj>
              </mc:Choice>
              <mc:Fallback>
                <p:oleObj name="Equation" r:id="rId7" imgW="1295280" imgH="3934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2270580"/>
                        <a:ext cx="2590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4"/>
          <p:cNvGraphicFramePr>
            <a:graphicFrameLocks noChangeAspect="1"/>
          </p:cNvGraphicFramePr>
          <p:nvPr/>
        </p:nvGraphicFramePr>
        <p:xfrm>
          <a:off x="381000" y="2303238"/>
          <a:ext cx="2163097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39" name="Equation" r:id="rId9" imgW="1117440" imgH="393480" progId="Equation.DSMT4">
                  <p:embed/>
                </p:oleObj>
              </mc:Choice>
              <mc:Fallback>
                <p:oleObj name="Equation" r:id="rId9" imgW="1117440" imgH="39348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303238"/>
                        <a:ext cx="2163097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Oval 21"/>
          <p:cNvSpPr/>
          <p:nvPr/>
        </p:nvSpPr>
        <p:spPr>
          <a:xfrm>
            <a:off x="2971800" y="3105150"/>
            <a:ext cx="4572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4238172" y="3105150"/>
            <a:ext cx="4572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5076372" y="3105150"/>
            <a:ext cx="4572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1439" name="Group 15"/>
          <p:cNvGrpSpPr>
            <a:grpSpLocks/>
          </p:cNvGrpSpPr>
          <p:nvPr/>
        </p:nvGrpSpPr>
        <p:grpSpPr bwMode="auto">
          <a:xfrm>
            <a:off x="381000" y="4264164"/>
            <a:ext cx="8153400" cy="364986"/>
            <a:chOff x="832" y="2391"/>
            <a:chExt cx="6421" cy="489"/>
          </a:xfrm>
        </p:grpSpPr>
        <p:cxnSp>
          <p:nvCxnSpPr>
            <p:cNvPr id="231440" name="AutoShape 16"/>
            <p:cNvCxnSpPr>
              <a:cxnSpLocks noChangeShapeType="1"/>
            </p:cNvCxnSpPr>
            <p:nvPr/>
          </p:nvCxnSpPr>
          <p:spPr bwMode="auto">
            <a:xfrm>
              <a:off x="832" y="2391"/>
              <a:ext cx="6421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231441" name="Text Box 17"/>
            <p:cNvSpPr txBox="1">
              <a:spLocks noChangeArrowheads="1"/>
            </p:cNvSpPr>
            <p:nvPr/>
          </p:nvSpPr>
          <p:spPr bwMode="auto">
            <a:xfrm>
              <a:off x="1157" y="2457"/>
              <a:ext cx="5641" cy="42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10 	 11   	 12   	13 	 14  	15  	16 	 17  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31442" name="Group 18"/>
          <p:cNvGrpSpPr>
            <a:grpSpLocks/>
          </p:cNvGrpSpPr>
          <p:nvPr/>
        </p:nvGrpSpPr>
        <p:grpSpPr bwMode="auto">
          <a:xfrm>
            <a:off x="960371" y="3790950"/>
            <a:ext cx="6491229" cy="236607"/>
            <a:chOff x="1414" y="1757"/>
            <a:chExt cx="5112" cy="317"/>
          </a:xfrm>
        </p:grpSpPr>
        <p:cxnSp>
          <p:nvCxnSpPr>
            <p:cNvPr id="231443" name="AutoShape 19"/>
            <p:cNvCxnSpPr>
              <a:cxnSpLocks noChangeShapeType="1"/>
            </p:cNvCxnSpPr>
            <p:nvPr/>
          </p:nvCxnSpPr>
          <p:spPr bwMode="auto">
            <a:xfrm>
              <a:off x="1414" y="1889"/>
              <a:ext cx="5112" cy="1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grpSp>
          <p:nvGrpSpPr>
            <p:cNvPr id="231444" name="Group 20"/>
            <p:cNvGrpSpPr>
              <a:grpSpLocks/>
            </p:cNvGrpSpPr>
            <p:nvPr/>
          </p:nvGrpSpPr>
          <p:grpSpPr bwMode="auto">
            <a:xfrm>
              <a:off x="2854" y="1757"/>
              <a:ext cx="2219" cy="317"/>
              <a:chOff x="2854" y="1757"/>
              <a:chExt cx="2219" cy="317"/>
            </a:xfrm>
          </p:grpSpPr>
          <p:sp>
            <p:nvSpPr>
              <p:cNvPr id="231445" name="Rectangle 21"/>
              <p:cNvSpPr>
                <a:spLocks noChangeArrowheads="1"/>
              </p:cNvSpPr>
              <p:nvPr/>
            </p:nvSpPr>
            <p:spPr bwMode="auto">
              <a:xfrm>
                <a:off x="2854" y="1757"/>
                <a:ext cx="1466" cy="317"/>
              </a:xfrm>
              <a:prstGeom prst="rect">
                <a:avLst/>
              </a:prstGeom>
              <a:solidFill>
                <a:srgbClr val="95B3D7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446" name="Rectangle 22"/>
              <p:cNvSpPr>
                <a:spLocks noChangeArrowheads="1"/>
              </p:cNvSpPr>
              <p:nvPr/>
            </p:nvSpPr>
            <p:spPr bwMode="auto">
              <a:xfrm>
                <a:off x="4320" y="1757"/>
                <a:ext cx="753" cy="317"/>
              </a:xfrm>
              <a:prstGeom prst="rect">
                <a:avLst/>
              </a:prstGeom>
              <a:solidFill>
                <a:srgbClr val="0070C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31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3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 </a:t>
            </a:r>
            <a:r>
              <a:rPr lang="en-US" sz="2400" dirty="0"/>
              <a:t>Solve a problem involving box-and-whisker plots.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Box and Whisker Plots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00" y="97155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distribution of the student's Scores in a Statistics Examination. Draw a box and whisker plots. </a:t>
            </a:r>
          </a:p>
        </p:txBody>
      </p:sp>
      <p:graphicFrame>
        <p:nvGraphicFramePr>
          <p:cNvPr id="25" name="Table 24"/>
          <p:cNvGraphicFramePr>
            <a:graphicFrameLocks noGrp="1"/>
          </p:cNvGraphicFramePr>
          <p:nvPr/>
        </p:nvGraphicFramePr>
        <p:xfrm>
          <a:off x="3140710" y="1929447"/>
          <a:ext cx="2955290" cy="2133600"/>
        </p:xfrm>
        <a:graphic>
          <a:graphicData uri="http://schemas.openxmlformats.org/drawingml/2006/table">
            <a:tbl>
              <a:tblPr/>
              <a:tblGrid>
                <a:gridCol w="1477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76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5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x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Frequency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10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7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11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12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20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20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24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12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5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33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5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Total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cs typeface="Times New Roman"/>
                        </a:rPr>
                        <a:t>56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</TotalTime>
  <Words>522</Words>
  <Application>Microsoft Office PowerPoint</Application>
  <PresentationFormat>On-screen Show (16:9)</PresentationFormat>
  <Paragraphs>131</Paragraphs>
  <Slides>12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Cambria</vt:lpstr>
      <vt:lpstr>Symbol</vt:lpstr>
      <vt:lpstr>Times New Roman</vt:lpstr>
      <vt:lpstr>Office Theme</vt:lpstr>
      <vt:lpstr>Equation</vt:lpstr>
      <vt:lpstr>Box-and-Whisker Plots</vt:lpstr>
      <vt:lpstr>Box-and-Whisker Plots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190</cp:revision>
  <dcterms:created xsi:type="dcterms:W3CDTF">2016-12-20T05:05:08Z</dcterms:created>
  <dcterms:modified xsi:type="dcterms:W3CDTF">2017-02-14T15:53:22Z</dcterms:modified>
</cp:coreProperties>
</file>